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2.png" ContentType="image/png"/>
  <Override PartName="/ppt/media/image8.png" ContentType="image/png"/>
  <Override PartName="/ppt/media/image15.jpeg" ContentType="image/jpeg"/>
  <Override PartName="/ppt/media/image14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5.png" ContentType="image/png"/>
  <Override PartName="/ppt/media/image10.png" ContentType="image/png"/>
  <Override PartName="/ppt/media/image6.jpeg" ContentType="image/jpeg"/>
  <Override PartName="/ppt/media/image9.png" ContentType="image/png"/>
  <Override PartName="/ppt/media/image13.png" ContentType="image/png"/>
  <Override PartName="/ppt/media/image7.png" ContentType="image/png"/>
  <Override PartName="/ppt/media/image2.png" ContentType="image/png"/>
  <Override PartName="/ppt/media/image11.png" ContentType="image/pn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577380952380952"/>
          <c:y val="0.0325529851780025"/>
          <c:w val="0.784166666666667"/>
          <c:h val="0.967169968139632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6200000"/>
            </a:gra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264e7e"/>
                  </a:gs>
                  <a:gs pos="80000">
                    <a:srgbClr val="3165a4"/>
                  </a:gs>
                  <a:gs pos="100000">
                    <a:srgbClr val="3066a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812724"/>
                  </a:gs>
                  <a:gs pos="80000">
                    <a:srgbClr val="a8322f"/>
                  </a:gs>
                  <a:gs pos="100000">
                    <a:srgbClr val="aa312d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627c2d"/>
                  </a:gs>
                  <a:gs pos="80000">
                    <a:srgbClr val="80a23a"/>
                  </a:gs>
                  <a:gs pos="100000">
                    <a:srgbClr val="81a439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4f3769"/>
                  </a:gs>
                  <a:gs pos="80000">
                    <a:srgbClr val="654888"/>
                  </a:gs>
                  <a:gs pos="100000">
                    <a:srgbClr val="66468b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4"/>
            <c:spPr>
              <a:gradFill>
                <a:gsLst>
                  <a:gs pos="0">
                    <a:srgbClr val="236f85"/>
                  </a:gs>
                  <a:gs pos="80000">
                    <a:srgbClr val="2d91ad"/>
                  </a:gs>
                  <a:gs pos="100000">
                    <a:srgbClr val="2b94b0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a85a1b"/>
                  </a:gs>
                  <a:gs pos="80000">
                    <a:srgbClr val="da7623"/>
                  </a:gs>
                  <a:gs pos="100000">
                    <a:srgbClr val="df761f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779637"/>
                  </a:gs>
                  <a:gs pos="80000">
                    <a:srgbClr val="9bc348"/>
                  </a:gs>
                  <a:gs pos="100000">
                    <a:srgbClr val="9cc745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5e437f"/>
                  </a:gs>
                  <a:gs pos="80000">
                    <a:srgbClr val="7b57a5"/>
                  </a:gs>
                  <a:gs pos="100000">
                    <a:srgbClr val="7b57a7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2988a1"/>
                  </a:gs>
                  <a:gs pos="80000">
                    <a:srgbClr val="36b0d1"/>
                  </a:gs>
                  <a:gs pos="100000">
                    <a:srgbClr val="34b3d5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cc6d20"/>
                  </a:gs>
                  <a:gs pos="80000">
                    <a:srgbClr val="ff9033"/>
                  </a:gs>
                  <a:gs pos="100000">
                    <a:srgbClr val="ff9135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7988a5"/>
                  </a:gs>
                  <a:gs pos="80000">
                    <a:srgbClr val="9db2d7"/>
                  </a:gs>
                  <a:gs pos="100000">
                    <a:srgbClr val="9db3d9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3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206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002060"/>
                    </a:solidFill>
                    <a:latin typeface="Times New Roman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6"/>
                <c:pt idx="0">
                  <c:v>ОУ</c:v>
                </c:pt>
                <c:pt idx="1">
                  <c:v>МОУ д/с</c:v>
                </c:pt>
                <c:pt idx="2">
                  <c:v>ГАУ ДПО «ВГАПО» </c:v>
                </c:pt>
                <c:pt idx="3">
                  <c:v>ГБУ «Волгоградский ППМС-центр»</c:v>
                </c:pt>
                <c:pt idx="4">
                  <c:v>ГБУ СО «Кировский ЦСОН»</c:v>
                </c:pt>
                <c:pt idx="5">
                  <c:v>ФГБНУ «ИКП РАО»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25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-128160"/>
            <a:ext cx="822888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D13026-4F66-40ED-98DE-3878596806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EA000E5-82E8-4629-9CAB-276EE4EBBD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7FC2E53-C729-4C4F-98BE-3F96A683A6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6FC280B-F974-4ADA-89F8-0A8D2FEB39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BE4E00-9383-4F1A-AD60-190E32460F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-128160"/>
            <a:ext cx="822888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55938C7-F75E-40E3-9C55-45E935FABF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04EE161-39A3-4298-BA57-3FFDF241B0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-128160"/>
            <a:ext cx="822888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44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3880" y="1200240"/>
            <a:ext cx="401544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1DADB77-AD76-4ACD-AF00-B4B7547FC3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09EA7DF-8BFC-4EE1-94E4-A01D41098B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-128160"/>
            <a:ext cx="822888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CD08813-A739-406D-80B7-98EB6156CF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085CFC0-8EF5-4593-9273-00271F2A57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3C91997-6D87-4B8B-A144-4AA649BC3FB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8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9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96CD910-D866-405F-A508-F0A86A47CBE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0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3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9D5886F-DD07-45EF-AAF1-E54AB7B552C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3F6D3FB-A09E-42C2-A299-B28B0BF907E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007A40-F213-4CC5-B86E-607D37B38FE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3F38361-07C2-49FB-A9F7-19CDC6053EB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DD0DC1-C4E3-4B68-A950-7011FEFD276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44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A6E9000-DC57-44DE-9B93-36B90FA0F52C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187DE5-C8CA-4F76-9BB6-E103921D355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ftr" idx="22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23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7BAB053-813F-4BC9-939C-DA62C4E0263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24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5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6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B9C9793-2934-4455-BA99-392F3BAD426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27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1.xml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9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7" descr="Рисунок1.jpg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23640" y="1851840"/>
            <a:ext cx="8643240" cy="310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КОМИТЕТ ОБРАЗОВАНИЯ, НАУКИ И МОЛОДЕЖНОЙ ПОЛИТИКИ ВОЛГОГРАДСКОЙ ОБЛАСТИ</a:t>
            </a:r>
            <a:br>
              <a:rPr sz="1400"/>
            </a:br>
            <a:br>
              <a:rPr sz="1400"/>
            </a:br>
            <a:r>
              <a:rPr b="1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ГОСУДАРСТВЕННОЕ КАЗЕННОЕ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"ВОЛГОГРАДСКАЯ ШКОЛА-ИНТЕРНАТ "НАДЕЖДА"</a:t>
            </a:r>
            <a:br>
              <a:rPr sz="1400"/>
            </a:br>
            <a:br>
              <a:rPr sz="1400"/>
            </a:br>
            <a:r>
              <a:rPr b="1" lang="ru-RU" sz="2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Ресурсный центр </a:t>
            </a:r>
            <a:br>
              <a:rPr sz="2800"/>
            </a:br>
            <a:r>
              <a:rPr b="1" lang="ru-RU" sz="2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по организации комплексного сопровождения детей с интеллектуальными нарушениями, тяжелыми множественными нарушениями  развития</a:t>
            </a:r>
            <a:br>
              <a:rPr sz="2800"/>
            </a:b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3" name="Рисунок 4" descr="Coat_of_Arms_of_Volgograd_oblast.svg.png"/>
          <p:cNvPicPr/>
          <p:nvPr/>
        </p:nvPicPr>
        <p:blipFill>
          <a:blip r:embed="rId2"/>
          <a:stretch/>
        </p:blipFill>
        <p:spPr>
          <a:xfrm>
            <a:off x="4068000" y="411480"/>
            <a:ext cx="899280" cy="89928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5" descr="lichnyy-kabinet-vgapo.jpg"/>
          <p:cNvPicPr/>
          <p:nvPr/>
        </p:nvPicPr>
        <p:blipFill>
          <a:blip r:embed="rId3"/>
          <a:srcRect l="2682" t="13390" r="52667" b="19194"/>
          <a:stretch/>
        </p:blipFill>
        <p:spPr>
          <a:xfrm>
            <a:off x="1115640" y="339480"/>
            <a:ext cx="899280" cy="899280"/>
          </a:xfrm>
          <a:prstGeom prst="rect">
            <a:avLst/>
          </a:prstGeom>
          <a:ln w="0">
            <a:noFill/>
          </a:ln>
        </p:spPr>
      </p:pic>
      <p:sp>
        <p:nvSpPr>
          <p:cNvPr id="55" name="Рисунок 8"/>
          <p:cNvSpPr/>
          <p:nvPr/>
        </p:nvSpPr>
        <p:spPr>
          <a:xfrm>
            <a:off x="7020360" y="411480"/>
            <a:ext cx="899280" cy="88992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transition>
    <p:wipe dir="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Содержимое 3" descr="1645249076_62-phonoteka-org-p-fon-dlya-prezentatsii-golubogo-tsveta-65.jpg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75640" y="205920"/>
            <a:ext cx="7210440" cy="85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 cap="all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Направления деятельности РЦ 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" name="Скругленный прямоугольник 6"/>
          <p:cNvSpPr/>
          <p:nvPr/>
        </p:nvSpPr>
        <p:spPr>
          <a:xfrm>
            <a:off x="251640" y="1275480"/>
            <a:ext cx="8640360" cy="71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437f"/>
              </a:gs>
              <a:gs pos="80000">
                <a:srgbClr val="7b57a5"/>
              </a:gs>
              <a:gs pos="100000">
                <a:srgbClr val="7b57a7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Методическое сопровождение организации и построения образовательной среды 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для детей с ограниченными возможностями здоровья и детей-инвалидов 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в общеобразовательной среде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9" name="Скругленный прямоугольник 7"/>
          <p:cNvSpPr/>
          <p:nvPr/>
        </p:nvSpPr>
        <p:spPr>
          <a:xfrm>
            <a:off x="251640" y="2211840"/>
            <a:ext cx="864036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437f"/>
              </a:gs>
              <a:gs pos="80000">
                <a:srgbClr val="7b57a5"/>
              </a:gs>
              <a:gs pos="100000">
                <a:srgbClr val="7b57a7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Организация и проведение  семинаров-практикумов по вопросам обучения детей 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с ограниченными возможностями здоровья, детей-инвалидов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" name="Скругленный прямоугольник 8"/>
          <p:cNvSpPr/>
          <p:nvPr/>
        </p:nvSpPr>
        <p:spPr>
          <a:xfrm>
            <a:off x="251640" y="3075840"/>
            <a:ext cx="8640360" cy="71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437f"/>
              </a:gs>
              <a:gs pos="80000">
                <a:srgbClr val="7b57a5"/>
              </a:gs>
              <a:gs pos="100000">
                <a:srgbClr val="7b57a7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Организация и проведение мониторингов, в том числе по оценке качества оказания комплексной помощи детям с интеллектуальными нарушениями, с ТМНР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" name="Скругленный прямоугольник 10"/>
          <p:cNvSpPr/>
          <p:nvPr/>
        </p:nvSpPr>
        <p:spPr>
          <a:xfrm>
            <a:off x="251640" y="4011840"/>
            <a:ext cx="8640360" cy="71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437f"/>
              </a:gs>
              <a:gs pos="80000">
                <a:srgbClr val="7b57a5"/>
              </a:gs>
              <a:gs pos="100000">
                <a:srgbClr val="7b57a7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Проведение информационно-просветительской работы по вопросам обучения детей 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</a:rPr>
              <a:t>с ограниченными возможностями здоровья, детей-инвалидов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" name="Рисунок 9"/>
          <p:cNvSpPr/>
          <p:nvPr/>
        </p:nvSpPr>
        <p:spPr>
          <a:xfrm>
            <a:off x="179640" y="123480"/>
            <a:ext cx="908640" cy="89928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Содержимое 3" descr="1645249076_62-phonoteka-org-p-fon-dlya-prezentatsii-golubogo-tsveta-65.jpg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27640" y="205920"/>
            <a:ext cx="8208360" cy="85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 cap="all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Информационно – аналитическая деятельность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" name="Содержимое 2"/>
          <p:cNvSpPr/>
          <p:nvPr/>
        </p:nvSpPr>
        <p:spPr>
          <a:xfrm>
            <a:off x="107640" y="987480"/>
            <a:ext cx="8750160" cy="56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61800" indent="-361800" algn="just" defTabSz="914400">
              <a:lnSpc>
                <a:spcPct val="100000"/>
              </a:lnSpc>
              <a:spcBef>
                <a:spcPts val="281"/>
              </a:spcBef>
              <a:buClr>
                <a:srgbClr val="403152"/>
              </a:buClr>
              <a:buFont typeface="Arial"/>
              <a:buChar char="•"/>
            </a:pPr>
            <a:r>
              <a:rPr b="1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Создание информационной базы контингента детей,  курируемых муниципальных районов: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Всего: 25 ОУ, МОУ д/с – 5.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Всего 918 обучающихся с ОВЗ, детей-инвалидов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60"/>
              </a:spcBef>
              <a:tabLst>
                <a:tab algn="l" pos="0"/>
              </a:tabLst>
            </a:pPr>
            <a:endParaRPr b="0" lang="ru-RU" sz="300" spc="-1" strike="noStrike">
              <a:solidFill>
                <a:srgbClr val="000000"/>
              </a:solidFill>
              <a:latin typeface="Open Sans"/>
            </a:endParaRPr>
          </a:p>
          <a:p>
            <a:pPr marL="361800" indent="-361800" algn="just" defTabSz="914400">
              <a:lnSpc>
                <a:spcPct val="100000"/>
              </a:lnSpc>
              <a:spcBef>
                <a:spcPts val="281"/>
              </a:spcBef>
              <a:buClr>
                <a:srgbClr val="403152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Заключение договоров о сотрудничестве между РЦ и ОУ муниципальных районов, с общественными организациями и другими социальными партнерами: 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ОУ – 25 договоров;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МОУ д/с –</a:t>
            </a:r>
            <a:r>
              <a:rPr b="0" lang="en-US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</a:t>
            </a: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5 договоров;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ГАУ ДПО "ВГАПО"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ГБУ "Волгоградский ППМС-центр" 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ГБУ СО "Кировский ЦСОН" 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ФГБНУ "ИКП РАО"  г. Москва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 АНО "АРНТТ "Волгоградский технопарк"  - 1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</a:t>
            </a: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ОАО "РЖД" (детская железная дорога)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 АНО ВЦПА "Сфера"–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 ФГБОУ ВО "ВГСПУ"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 ГОБУК ВО "ВГИИК"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 МБУ ДО ДШИ "Воскресение"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 ГБУЗ "Волгоградский клинический хоспис" – 1 договор;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 ФГБОУ ВО "ВГАФК" – 1 договор.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361800"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66" name="Диаграмма 7"/>
          <p:cNvGraphicFramePr/>
          <p:nvPr/>
        </p:nvGraphicFramePr>
        <p:xfrm>
          <a:off x="5940000" y="2355840"/>
          <a:ext cx="3023640" cy="259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Рисунок 8"/>
          <p:cNvSpPr/>
          <p:nvPr/>
        </p:nvSpPr>
        <p:spPr>
          <a:xfrm>
            <a:off x="179640" y="123480"/>
            <a:ext cx="908640" cy="89928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transition>
    <p:wipe dir="d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Содержимое 3" descr="1645249076_62-phonoteka-org-p-fon-dlya-prezentatsii-golubogo-tsveta-65.jpg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 cap="all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Методическое сопровождение реализации АООП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151280"/>
            <a:ext cx="4039560" cy="84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Региональный научно-практический семинар "Технологии индивидуализации в структуре обучения и воспитания детей с ОВЗ"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45080" y="1151280"/>
            <a:ext cx="4041000" cy="84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Марафон для родителей, воспитывающих детей с ограниченными возможностями здоровья "Ресурсный Родитель"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2" name="Рисунок 21"/>
          <p:cNvSpPr/>
          <p:nvPr/>
        </p:nvSpPr>
        <p:spPr>
          <a:xfrm>
            <a:off x="179640" y="123480"/>
            <a:ext cx="908640" cy="89928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572760" y="2160000"/>
            <a:ext cx="3746880" cy="2519640"/>
          </a:xfrm>
          <a:prstGeom prst="rect">
            <a:avLst/>
          </a:prstGeom>
          <a:ln w="0">
            <a:noFill/>
          </a:ln>
        </p:spPr>
      </p:pic>
      <p:pic>
        <p:nvPicPr>
          <p:cNvPr id="74" name="" descr=""/>
          <p:cNvPicPr/>
          <p:nvPr/>
        </p:nvPicPr>
        <p:blipFill>
          <a:blip r:embed="rId4"/>
          <a:stretch/>
        </p:blipFill>
        <p:spPr>
          <a:xfrm>
            <a:off x="5412960" y="2160000"/>
            <a:ext cx="2506680" cy="2519640"/>
          </a:xfrm>
          <a:prstGeom prst="rect">
            <a:avLst/>
          </a:prstGeom>
          <a:ln w="0">
            <a:noFill/>
          </a:ln>
        </p:spPr>
      </p:pic>
    </p:spTree>
  </p:cSld>
  <p:transition>
    <p:wipe dir="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Содержимое 3" descr="1645249076_62-phonoteka-org-p-fon-dlya-prezentatsii-golubogo-tsveta-65.jpg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7" descr="Consultative sales-rafiki (1).png"/>
          <p:cNvPicPr/>
          <p:nvPr/>
        </p:nvPicPr>
        <p:blipFill>
          <a:blip r:embed="rId2"/>
          <a:stretch/>
        </p:blipFill>
        <p:spPr>
          <a:xfrm>
            <a:off x="4572000" y="987480"/>
            <a:ext cx="4391640" cy="439164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59640" y="205920"/>
            <a:ext cx="77040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57777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 cap="all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000" spc="-1" strike="noStrike" cap="all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Консультирование педагогических работников и родителей (законных представителей) детей с ОВЗ, детей - инвалидов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67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Педагоги образовательных учреждений, родители получали практические рекомендации и методическую помощь: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40315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МБОУ "Ольховская СШ"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40315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МКОУ "Светлоярская СШ № 1"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40315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МДОУ ДС № 13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40315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МБОУ "Еланская СШ № 1"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40315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МОУ ОШ № 59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40315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МКОУ "Руднянская СОШ им. А.С. Пушкина"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9" name="Рисунок 9"/>
          <p:cNvSpPr/>
          <p:nvPr/>
        </p:nvSpPr>
        <p:spPr>
          <a:xfrm>
            <a:off x="179640" y="123480"/>
            <a:ext cx="908640" cy="89928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transition>
    <p:wipe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Содержимое 3" descr="1645249076_62-phonoteka-org-p-fon-dlya-prezentatsii-golubogo-tsveta-65.jpg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15640" y="205920"/>
            <a:ext cx="7570440" cy="85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 cap="all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Мероприятия ресурсного центра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2" name="AutoShape 2"/>
          <p:cNvSpPr/>
          <p:nvPr/>
        </p:nvSpPr>
        <p:spPr>
          <a:xfrm>
            <a:off x="155520" y="-136440"/>
            <a:ext cx="29772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AutoShape 4"/>
          <p:cNvSpPr/>
          <p:nvPr/>
        </p:nvSpPr>
        <p:spPr>
          <a:xfrm>
            <a:off x="155520" y="-136440"/>
            <a:ext cx="29772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Рисунок 14"/>
          <p:cNvSpPr/>
          <p:nvPr/>
        </p:nvSpPr>
        <p:spPr>
          <a:xfrm>
            <a:off x="179640" y="123480"/>
            <a:ext cx="908640" cy="89928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142200" y="1160280"/>
            <a:ext cx="5617440" cy="315936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4"/>
          <a:stretch/>
        </p:blipFill>
        <p:spPr>
          <a:xfrm>
            <a:off x="4352760" y="1980000"/>
            <a:ext cx="4549680" cy="305964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5"/>
          <a:stretch/>
        </p:blipFill>
        <p:spPr>
          <a:xfrm>
            <a:off x="3054960" y="1042200"/>
            <a:ext cx="5982480" cy="327744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19" descr="1.png"/>
          <p:cNvPicPr/>
          <p:nvPr/>
        </p:nvPicPr>
        <p:blipFill>
          <a:blip r:embed="rId6"/>
          <a:stretch/>
        </p:blipFill>
        <p:spPr>
          <a:xfrm>
            <a:off x="142200" y="1980000"/>
            <a:ext cx="4766040" cy="299556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7"/>
          <a:stretch/>
        </p:blipFill>
        <p:spPr>
          <a:xfrm>
            <a:off x="2073240" y="995760"/>
            <a:ext cx="5306400" cy="39798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8"/>
          <a:stretch/>
        </p:blipFill>
        <p:spPr>
          <a:xfrm>
            <a:off x="1165320" y="995760"/>
            <a:ext cx="5854320" cy="396504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9"/>
          <a:stretch/>
        </p:blipFill>
        <p:spPr>
          <a:xfrm>
            <a:off x="1296360" y="900000"/>
            <a:ext cx="6983280" cy="3933000"/>
          </a:xfrm>
          <a:prstGeom prst="rect">
            <a:avLst/>
          </a:prstGeom>
          <a:ln w="0">
            <a:noFill/>
          </a:ln>
        </p:spPr>
      </p:pic>
    </p:spTree>
  </p:cSld>
  <p:transition>
    <p:wipe dir="d"/>
  </p:transition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Содержимое 3" descr="1645249076_62-phonoteka-org-p-fon-dlya-prezentatsii-golubogo-tsveta-65.jpg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187640" y="205920"/>
            <a:ext cx="7498440" cy="85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 cap="all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Перспективы функционирования ресурсного центра на  2025 - 2026 учебный год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059480"/>
            <a:ext cx="8228880" cy="408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609480" indent="-609480" algn="just" defTabSz="914400">
              <a:lnSpc>
                <a:spcPct val="100000"/>
              </a:lnSpc>
              <a:buClr>
                <a:srgbClr val="403152"/>
              </a:buClr>
              <a:buFont typeface="OpenSymbol"/>
              <a:buAutoNum type="arabicPeriod"/>
            </a:pPr>
            <a:r>
              <a:rPr b="1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Расширение связей РЦ с ОУ</a:t>
            </a:r>
            <a:r>
              <a:rPr b="0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муниципальных районов общественными организациями, другими социальными партнерами.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609480" indent="-609480" algn="just" defTabSz="914400">
              <a:lnSpc>
                <a:spcPct val="100000"/>
              </a:lnSpc>
              <a:buClr>
                <a:srgbClr val="403152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Мониторинг  потребностей</a:t>
            </a:r>
            <a:r>
              <a:rPr b="0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педагогов, работающих с детьми с ОВЗ; детей – инвалидов; семей, воспитывающих детей с ОВЗ; детей – инвалидов с целью.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609480" indent="-609480" algn="just" defTabSz="914400">
              <a:lnSpc>
                <a:spcPct val="100000"/>
              </a:lnSpc>
              <a:buClr>
                <a:srgbClr val="403152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Обмен опытом </a:t>
            </a:r>
            <a:r>
              <a:rPr b="0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 другими ресурсными центрами и организациями;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609480" indent="-609480" algn="just" defTabSz="914400">
              <a:lnSpc>
                <a:spcPct val="100000"/>
              </a:lnSpc>
              <a:buClr>
                <a:srgbClr val="403152"/>
              </a:buClr>
              <a:buFont typeface="Calibri"/>
              <a:buAutoNum type="arabicPeriod"/>
            </a:pPr>
            <a:r>
              <a:rPr b="0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Продолжить </a:t>
            </a:r>
            <a:r>
              <a:rPr b="1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работу по оказанию помощи семьям</a:t>
            </a:r>
            <a:r>
              <a:rPr b="0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, воспитывающих детей раннего и дошкольного возраста;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609480" indent="-609480" algn="just" defTabSz="914400">
              <a:lnSpc>
                <a:spcPct val="100000"/>
              </a:lnSpc>
              <a:buClr>
                <a:srgbClr val="403152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Повышение квалификации</a:t>
            </a:r>
            <a:r>
              <a:rPr b="0" lang="ru-RU" sz="20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в области современных методов диагностики, обучения и реабилитации.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5" name="Рисунок 6"/>
          <p:cNvSpPr/>
          <p:nvPr/>
        </p:nvSpPr>
        <p:spPr>
          <a:xfrm>
            <a:off x="179640" y="123480"/>
            <a:ext cx="908640" cy="89928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transition>
    <p:wipe dir="d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Application>LibreOffice/7.6.7.2$Linux_X86_64 LibreOffice_project/60$Build-2</Application>
  <AppVersion>15.0000</AppVersion>
  <Words>441</Words>
  <Paragraphs>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2023-06-07T11:38:40Z</dcterms:created>
  <dc:creator>ПК1</dc:creator>
  <dc:description/>
  <dc:language>ru-RU</dc:language>
  <cp:lastModifiedBy/>
  <dcterms:modified xsi:type="dcterms:W3CDTF">2025-05-29T15:44:33Z</dcterms:modified>
  <cp:revision>16</cp:revision>
  <dc:subject/>
  <dc:title>КОМИТЕТ ОБРАЗОВАНИЯ, НАУКИ И МОЛОДЕЖНОЙ ПОЛИТИКИ ВОЛГОГРАДСКОЙ ОБЛАСТИ  ГОСУДАРСТВЕННОЕ КАЗЕННОЕ ОБЩЕОБРАЗОВАТЕЛЬНОЕ УЧРЕЖДЕНИЕ "ВОЛГОГРАДСКАЯ ШКОЛА – ИНТЕРНАТ № 4"  Ресурсный центр  по организации комплексного сопровождения детей с интеллектуальными нарушениями, тяжелыми множественными нарушениями  развития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7</vt:i4>
  </property>
</Properties>
</file>